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7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notesSlides/notesSlide3.xml" ContentType="application/vnd.openxmlformats-officedocument.presentationml.notesSlide+xml"/>
  <Override PartName="/ppt/slideLayouts/slideLayout6.xml" ContentType="application/vnd.openxmlformats-officedocument.presentationml.slideLayout+xml"/>
  <Override PartName="/docProps/app.xml" ContentType="application/vnd.openxmlformats-officedocument.extended-properties+xml"/>
  <Override PartName="/ppt/slides/slide8.xml" ContentType="application/vnd.openxmlformats-officedocument.presentationml.slide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ppt/slides/slide4.xml" ContentType="application/vnd.openxmlformats-officedocument.presentationml.slide+xml"/>
  <Override PartName="/ppt/viewProps.xml" ContentType="application/vnd.openxmlformats-officedocument.presentationml.viewProps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slides/slide7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presentation.xml" ContentType="application/vnd.openxmlformats-officedocument.presentationml.presentation.main+xml"/>
  <Override PartName="/ppt/theme/theme1.xml" ContentType="application/vnd.openxmlformats-officedocument.them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2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 /><Relationship Id="rId14" Type="http://schemas.openxmlformats.org/officeDocument/2006/relationships/tableStyles" Target="tableStyles.xml" /><Relationship Id="rId15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A88D606-5E58-CAB9-0C75-118711C912B3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4489774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441652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7074933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4CC49CE-BE8F-68F4-3B9A-2F192EECF112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04631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2050489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7329194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86AA47F-C2DE-9C39-CF43-A8F9F1394514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166155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766175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7771553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3741B86-BD9A-2F39-99E6-A829332220C0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566014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5158358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2926211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E733BDB-9070-A90C-3852-57F92DD97886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128235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2945558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0326425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2A8E67D-83D9-9071-0AB2-1A9ABE3B5940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2636948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8546526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1752125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ABAACC1-1683-2B58-D8E2-5307BC7E2118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7737477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2539605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923066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55B1BE6-8839-4E26-6707-D54D15B65E6C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67862545" name=""/>
          <p:cNvSpPr/>
          <p:nvPr/>
        </p:nvSpPr>
        <p:spPr bwMode="auto">
          <a:xfrm flipH="0" flipV="0">
            <a:off x="-3341" y="3341"/>
            <a:ext cx="12198683" cy="68513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  <a:gs pos="100000">
                <a:srgbClr val="FFFFFF"/>
              </a:gs>
              <a:gs pos="100000">
                <a:srgbClr val="27578D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highlight>
                <a:srgbClr val="00008B"/>
              </a:highlight>
            </a:endParaRPr>
          </a:p>
        </p:txBody>
      </p:sp>
      <p:sp>
        <p:nvSpPr>
          <p:cNvPr id="1839784415" name=""/>
          <p:cNvSpPr txBox="1"/>
          <p:nvPr/>
        </p:nvSpPr>
        <p:spPr bwMode="auto">
          <a:xfrm flipH="0" flipV="0">
            <a:off x="603352" y="886299"/>
            <a:ext cx="10885032" cy="6404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3600" b="1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3600" b="1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A* Search for Robot Navigation with Dynamic Costs</a:t>
            </a:r>
            <a:endParaRPr sz="3600" b="0">
              <a:latin typeface="Bahnschrift"/>
              <a:cs typeface="Bahnschrift"/>
            </a:endParaRPr>
          </a:p>
        </p:txBody>
      </p:sp>
      <p:sp>
        <p:nvSpPr>
          <p:cNvPr id="1434744986" name=""/>
          <p:cNvSpPr txBox="1"/>
          <p:nvPr/>
        </p:nvSpPr>
        <p:spPr bwMode="auto">
          <a:xfrm flipH="0" flipV="0">
            <a:off x="855920" y="1596530"/>
            <a:ext cx="8072624" cy="396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Optimal Path-finding in Warehouse Grids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1393812952" name=""/>
          <p:cNvSpPr txBox="1"/>
          <p:nvPr/>
        </p:nvSpPr>
        <p:spPr bwMode="auto">
          <a:xfrm flipH="0" flipV="0">
            <a:off x="879700" y="2149039"/>
            <a:ext cx="4034847" cy="5794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800" b="0" i="0" u="none" strike="noStrike" cap="none" spc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Artificial Intelligence Lab</a:t>
            </a:r>
            <a:endParaRPr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1400" b="0" i="0" u="none" strike="noStrike" cap="none" spc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CSE 404</a:t>
            </a:r>
            <a:endParaRPr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grpSp>
        <p:nvGrpSpPr>
          <p:cNvPr id="148282056" name=""/>
          <p:cNvGrpSpPr/>
          <p:nvPr/>
        </p:nvGrpSpPr>
        <p:grpSpPr bwMode="auto">
          <a:xfrm>
            <a:off x="5976417" y="2046573"/>
            <a:ext cx="4654482" cy="3985659"/>
            <a:chOff x="0" y="0"/>
            <a:chExt cx="4654482" cy="3985659"/>
          </a:xfrm>
        </p:grpSpPr>
        <p:pic>
          <p:nvPicPr>
            <p:cNvPr id="1410161123" name=""/>
            <p:cNvPicPr>
              <a:picLocks noChangeAspect="1"/>
            </p:cNvPicPr>
            <p:nvPr/>
          </p:nvPicPr>
          <p:blipFill>
            <a:blip r:embed="rId3"/>
            <a:stretch/>
          </p:blipFill>
          <p:spPr bwMode="auto">
            <a:xfrm flipH="0" flipV="0">
              <a:off x="0" y="0"/>
              <a:ext cx="3985659" cy="3985659"/>
            </a:xfrm>
            <a:prstGeom prst="rect">
              <a:avLst/>
            </a:prstGeom>
          </p:spPr>
        </p:pic>
        <p:pic>
          <p:nvPicPr>
            <p:cNvPr id="1994887994" name=""/>
            <p:cNvPicPr>
              <a:picLocks noChangeAspect="1"/>
            </p:cNvPicPr>
            <p:nvPr/>
          </p:nvPicPr>
          <p:blipFill>
            <a:blip r:embed="rId4"/>
            <a:stretch/>
          </p:blipFill>
          <p:spPr bwMode="auto">
            <a:xfrm rot="0" flipH="1" flipV="0">
              <a:off x="2317126" y="1225836"/>
              <a:ext cx="2337356" cy="2759823"/>
            </a:xfrm>
            <a:prstGeom prst="rect">
              <a:avLst/>
            </a:prstGeom>
          </p:spPr>
        </p:pic>
      </p:grpSp>
      <p:grpSp>
        <p:nvGrpSpPr>
          <p:cNvPr id="794001693" name=""/>
          <p:cNvGrpSpPr/>
          <p:nvPr/>
        </p:nvGrpSpPr>
        <p:grpSpPr bwMode="auto">
          <a:xfrm>
            <a:off x="897078" y="3428926"/>
            <a:ext cx="4984144" cy="1035369"/>
            <a:chOff x="0" y="0"/>
            <a:chExt cx="4984144" cy="1035369"/>
          </a:xfrm>
        </p:grpSpPr>
        <p:grpSp>
          <p:nvGrpSpPr>
            <p:cNvPr id="1712650555" name=""/>
            <p:cNvGrpSpPr/>
            <p:nvPr/>
          </p:nvGrpSpPr>
          <p:grpSpPr bwMode="auto">
            <a:xfrm>
              <a:off x="0" y="387667"/>
              <a:ext cx="4984144" cy="647701"/>
              <a:chOff x="0" y="0"/>
              <a:chExt cx="4984144" cy="647701"/>
            </a:xfrm>
          </p:grpSpPr>
          <p:sp>
            <p:nvSpPr>
              <p:cNvPr id="1774013091" name=""/>
              <p:cNvSpPr txBox="1"/>
              <p:nvPr/>
            </p:nvSpPr>
            <p:spPr bwMode="auto">
              <a:xfrm flipH="0" flipV="0">
                <a:off x="0" y="0"/>
                <a:ext cx="4984144" cy="335639"/>
              </a:xfrm>
              <a:prstGeom prst="rect">
                <a:avLst/>
              </a:prstGeom>
              <a:noFill/>
            </p:spPr>
            <p:txBody>
              <a:bodyPr vertOverflow="overflow" horzOverflow="overflow" vert="horz" wrap="square" lIns="91440" tIns="45720" rIns="91440" bIns="45720" numCol="1" spcCol="0" rtlCol="0" fromWordArt="0" anchor="t" anchorCtr="0" forceAA="0" upright="0" compatLnSpc="0">
                <a:spAutoFit/>
              </a:bodyPr>
              <a:p>
                <a:pPr algn="l">
                  <a:defRPr/>
                </a:pPr>
                <a:r>
                  <a:rPr sz="16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Times New Roman"/>
                    <a:ea typeface="Times New Roman"/>
                    <a:cs typeface="Times New Roman"/>
                  </a:rPr>
                  <a:t>Afsana </a:t>
                </a:r>
                <a:r>
                  <a:rPr sz="16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Times New Roman"/>
                    <a:ea typeface="Times New Roman"/>
                    <a:cs typeface="Times New Roman"/>
                  </a:rPr>
                  <a:t>Siddika</a:t>
                </a:r>
                <a:endParaRPr sz="1600">
                  <a:latin typeface="Times New Roman"/>
                  <a:cs typeface="Times New Roman"/>
                </a:endParaRPr>
              </a:p>
            </p:txBody>
          </p:sp>
          <p:sp>
            <p:nvSpPr>
              <p:cNvPr id="49802109" name=""/>
              <p:cNvSpPr txBox="1"/>
              <p:nvPr/>
            </p:nvSpPr>
            <p:spPr bwMode="auto">
              <a:xfrm flipH="0" flipV="0">
                <a:off x="14639" y="327301"/>
                <a:ext cx="4968785" cy="320399"/>
              </a:xfrm>
              <a:prstGeom prst="rect">
                <a:avLst/>
              </a:prstGeom>
              <a:noFill/>
            </p:spPr>
            <p:txBody>
              <a:bodyPr vertOverflow="overflow" horzOverflow="overflow" vert="horz" wrap="square" lIns="91440" tIns="45720" rIns="91440" bIns="45720" numCol="1" spcCol="0" rtlCol="0" fromWordArt="0" anchor="t" anchorCtr="0" forceAA="0" upright="0" compatLnSpc="0">
                <a:spAutoFit/>
              </a:bodyPr>
              <a:p>
                <a:pPr algn="l">
                  <a:defRPr/>
                </a:pPr>
                <a:r>
                  <a:rPr sz="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Times New Roman"/>
                    <a:ea typeface="Times New Roman"/>
                    <a:cs typeface="Times New Roman"/>
                  </a:rPr>
                  <a:t>21201122</a:t>
                </a:r>
                <a:endParaRPr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sp>
          <p:nvSpPr>
            <p:cNvPr id="1960924242" name=""/>
            <p:cNvSpPr txBox="1"/>
            <p:nvPr/>
          </p:nvSpPr>
          <p:spPr bwMode="auto">
            <a:xfrm flipH="0" flipV="0">
              <a:off x="0" y="0"/>
              <a:ext cx="3676497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 algn="l">
                <a:defRPr/>
              </a:pPr>
              <a:r>
                <a:rPr b="1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Times New Roman"/>
                  <a:ea typeface="Times New Roman"/>
                  <a:cs typeface="Times New Roman"/>
                </a:rPr>
                <a:t>Presented By </a:t>
              </a:r>
              <a:endParaRPr b="1"/>
            </a:p>
          </p:txBody>
        </p:sp>
      </p:grpSp>
      <p:grpSp>
        <p:nvGrpSpPr>
          <p:cNvPr id="1143169270" name=""/>
          <p:cNvGrpSpPr/>
          <p:nvPr/>
        </p:nvGrpSpPr>
        <p:grpSpPr bwMode="auto">
          <a:xfrm>
            <a:off x="863991" y="4974784"/>
            <a:ext cx="5167897" cy="921309"/>
            <a:chOff x="0" y="0"/>
            <a:chExt cx="5167897" cy="921309"/>
          </a:xfrm>
        </p:grpSpPr>
        <p:sp>
          <p:nvSpPr>
            <p:cNvPr id="1475273647" name=""/>
            <p:cNvSpPr txBox="1"/>
            <p:nvPr/>
          </p:nvSpPr>
          <p:spPr bwMode="auto">
            <a:xfrm flipH="0" flipV="0">
              <a:off x="33086" y="0"/>
              <a:ext cx="5134810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 algn="l">
                <a:defRPr/>
              </a:pPr>
              <a:r>
                <a:rPr lang="en-US" sz="1800" b="1" i="0" u="none" strike="noStrike" cap="none" spc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Times New Roman"/>
                  <a:ea typeface="Times New Roman"/>
                  <a:cs typeface="Times New Roman"/>
                </a:rPr>
                <a:t>Presented </a:t>
              </a:r>
              <a:r>
                <a:rPr b="1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Times New Roman"/>
                  <a:ea typeface="Times New Roman"/>
                  <a:cs typeface="Times New Roman"/>
                </a:rPr>
                <a:t>To</a:t>
              </a:r>
              <a:endParaRPr/>
            </a:p>
          </p:txBody>
        </p:sp>
        <p:sp>
          <p:nvSpPr>
            <p:cNvPr id="318517231" name=""/>
            <p:cNvSpPr/>
            <p:nvPr/>
          </p:nvSpPr>
          <p:spPr bwMode="auto">
            <a:xfrm flipH="0" flipV="0">
              <a:off x="0" y="387549"/>
              <a:ext cx="3204973" cy="533759"/>
            </a:xfrm>
            <a:prstGeom prst="rect">
              <a:avLst/>
            </a:prstGeom>
            <a:grp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  <a:prstTxWarp prst="textNoShape"/>
              <a:spAutoFit/>
            </a:bodyPr>
            <a:p>
              <a:pPr algn="l">
                <a:defRPr/>
              </a:pPr>
              <a:r>
                <a:rPr sz="100" b="0" i="0" u="none" spc="14">
                  <a:solidFill>
                    <a:srgbClr val="3C4043"/>
                  </a:solidFill>
                  <a:latin typeface="Arial"/>
                  <a:ea typeface="Arial"/>
                  <a:cs typeface="Arial"/>
                </a:rPr>
                <a:t>Announcement: "10th week Task:- Lab Exam on Knowledge…"</a:t>
              </a:r>
              <a:endParaRPr/>
            </a:p>
            <a:p>
              <a:pPr algn="l">
                <a:defRPr/>
              </a:pPr>
              <a:r>
                <a:rPr sz="1400" b="0" i="0" u="none" spc="18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"/>
                  <a:ea typeface="Arial"/>
                  <a:cs typeface="Arial"/>
                </a:rPr>
                <a:t> Khaled Zinnurine</a:t>
              </a:r>
              <a:endParaRPr sz="1400" b="0" i="0" u="none" spc="18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Arial"/>
                <a:cs typeface="Arial"/>
              </a:endParaRPr>
            </a:p>
            <a:p>
              <a:pPr algn="l">
                <a:defRPr/>
              </a:pPr>
              <a:r>
                <a:rPr sz="1400" b="0" i="0" u="none" spc="18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"/>
                  <a:ea typeface="Arial"/>
                  <a:cs typeface="Arial"/>
                </a:rPr>
                <a:t> Assistent Teacher at UAP</a:t>
              </a: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91952256" name=""/>
          <p:cNvSpPr/>
          <p:nvPr/>
        </p:nvSpPr>
        <p:spPr bwMode="auto">
          <a:xfrm flipH="0" flipV="0">
            <a:off x="-3341" y="3341"/>
            <a:ext cx="12198683" cy="68513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  <a:gs pos="100000">
                <a:srgbClr val="FFFFFF"/>
              </a:gs>
              <a:gs pos="100000">
                <a:srgbClr val="27578D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highlight>
                <a:srgbClr val="00008B"/>
              </a:highlight>
            </a:endParaRPr>
          </a:p>
        </p:txBody>
      </p:sp>
      <p:sp>
        <p:nvSpPr>
          <p:cNvPr id="880536320" name=""/>
          <p:cNvSpPr txBox="1"/>
          <p:nvPr/>
        </p:nvSpPr>
        <p:spPr bwMode="auto">
          <a:xfrm flipH="0" flipV="0">
            <a:off x="516686" y="758666"/>
            <a:ext cx="10544023" cy="478418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Introduction</a:t>
            </a:r>
            <a:endParaRPr sz="2800" b="1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endParaRPr sz="2200">
              <a:solidFill>
                <a:schemeClr val="bg1"/>
              </a:solidFill>
            </a:endParaRPr>
          </a:p>
          <a:p>
            <a:pPr>
              <a:defRPr/>
            </a:pPr>
            <a:r>
              <a:rPr sz="2200" b="1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Formal Definition:</a:t>
            </a:r>
            <a:br>
              <a:rPr sz="2200" b="1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</a:br>
            <a:endParaRPr sz="2200" b="1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A* Search is an informed path finding algorithm that uses both actual cost from the start node and a heuristic estimate to the goal to find the most efficient path.</a:t>
            </a:r>
            <a:endParaRPr sz="2200" b="1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endParaRPr sz="2200" i="0">
              <a:solidFill>
                <a:schemeClr val="bg1"/>
              </a:solidFill>
            </a:endParaRPr>
          </a:p>
          <a:p>
            <a:pPr>
              <a:defRPr/>
            </a:pP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A* Search</a:t>
            </a: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combines the strengths of:</a:t>
            </a:r>
            <a:endParaRPr sz="2200" b="0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endParaRPr sz="2200" b="0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 marL="305908" indent="-305908">
              <a:lnSpc>
                <a:spcPct val="114999"/>
              </a:lnSpc>
              <a:buFont typeface="Arial"/>
              <a:buChar char="•"/>
              <a:defRPr/>
            </a:pP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Dijkstra’s Algorithm</a:t>
            </a: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– guarantees the shortest path (optimal) but can be slow.</a:t>
            </a:r>
            <a:endParaRPr sz="2200" b="0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 marL="305908" indent="-305908">
              <a:lnSpc>
                <a:spcPct val="114999"/>
              </a:lnSpc>
              <a:buFont typeface="Arial"/>
              <a:buChar char="•"/>
              <a:defRPr/>
            </a:pP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Greedy Best-First Search</a:t>
            </a: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– explores quickly but may not find the best path</a:t>
            </a: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2200" b="0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lnSpc>
                <a:spcPct val="114999"/>
              </a:lnSpc>
              <a:defRPr/>
            </a:pP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By blending these two strategies, A* achieves a balance between speed and accuracy</a:t>
            </a:r>
            <a:endParaRPr sz="2200" b="0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endParaRPr sz="2800">
              <a:solidFill>
                <a:schemeClr val="bg1"/>
              </a:solidFill>
            </a:endParaRPr>
          </a:p>
        </p:txBody>
      </p:sp>
      <p:pic>
        <p:nvPicPr>
          <p:cNvPr id="77272616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1" flipV="0">
            <a:off x="9764748" y="3774174"/>
            <a:ext cx="2337355" cy="27598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12507655" name=""/>
          <p:cNvSpPr/>
          <p:nvPr/>
        </p:nvSpPr>
        <p:spPr bwMode="auto">
          <a:xfrm flipH="0" flipV="0">
            <a:off x="-3340" y="3340"/>
            <a:ext cx="12198682" cy="685131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  <a:gs pos="100000">
                <a:srgbClr val="FFFFFF"/>
              </a:gs>
              <a:gs pos="100000">
                <a:srgbClr val="27578D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highlight>
                <a:srgbClr val="00008B"/>
              </a:highlight>
            </a:endParaRPr>
          </a:p>
        </p:txBody>
      </p:sp>
      <p:sp>
        <p:nvSpPr>
          <p:cNvPr id="1639895585" name=""/>
          <p:cNvSpPr txBox="1"/>
          <p:nvPr/>
        </p:nvSpPr>
        <p:spPr bwMode="auto">
          <a:xfrm flipH="0" flipV="0">
            <a:off x="703072" y="684487"/>
            <a:ext cx="9307753" cy="454797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Key Components of A* Algorithm</a:t>
            </a:r>
            <a:endParaRPr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05908" indent="-305908">
              <a:lnSpc>
                <a:spcPct val="114999"/>
              </a:lnSpc>
              <a:buFont typeface="Arial"/>
              <a:buChar char="•"/>
              <a:defRPr/>
            </a:pP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g(n):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The actual cost from the 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start node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to the 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current node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2400" b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05908" indent="-305908">
              <a:lnSpc>
                <a:spcPct val="114999"/>
              </a:lnSpc>
              <a:buFont typeface="Arial"/>
              <a:buChar char="•"/>
              <a:defRPr/>
            </a:pP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h(n):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The 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heuristic estimate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of the cost from the current node to the 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goal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2400" b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 marL="305908" indent="-305908">
              <a:lnSpc>
                <a:spcPct val="114999"/>
              </a:lnSpc>
              <a:buFont typeface="Arial"/>
              <a:buChar char="•"/>
              <a:defRPr/>
            </a:pP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f(n):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The total estimated cost of the cheapest solution through the current node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</a:t>
            </a:r>
            <a:endParaRPr sz="2400" b="1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r>
              <a:rPr sz="2400" b="1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    f(n) = g(n) + h(n)</a:t>
            </a:r>
            <a:endParaRPr sz="240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endParaRPr sz="24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A* selects the node with the lowest f(n)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to explore next, balancing the cost so far and the estimated cost to reach the goal</a:t>
            </a:r>
            <a:r>
              <a:rPr sz="24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2000">
              <a:latin typeface="Times New Roman"/>
              <a:cs typeface="Times New Roman"/>
            </a:endParaRPr>
          </a:p>
          <a:p>
            <a:pPr>
              <a:defRPr/>
            </a:pPr>
            <a:endParaRPr>
              <a:latin typeface="Times New Roman"/>
              <a:cs typeface="Times New Roman"/>
            </a:endParaRPr>
          </a:p>
        </p:txBody>
      </p:sp>
      <p:pic>
        <p:nvPicPr>
          <p:cNvPr id="23329689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1" flipV="0">
            <a:off x="9357750" y="3679057"/>
            <a:ext cx="2837592" cy="3068318"/>
          </a:xfrm>
          <a:prstGeom prst="rect">
            <a:avLst/>
          </a:prstGeom>
        </p:spPr>
      </p:pic>
      <p:pic>
        <p:nvPicPr>
          <p:cNvPr id="1633217565" name=""/>
          <p:cNvPicPr>
            <a:picLocks noChangeAspect="1"/>
          </p:cNvPicPr>
          <p:nvPr/>
        </p:nvPicPr>
        <p:blipFill>
          <a:blip r:embed="rId4">
            <a:alphaModFix amt="24000"/>
          </a:blip>
          <a:stretch/>
        </p:blipFill>
        <p:spPr bwMode="auto">
          <a:xfrm flipH="1" flipV="0">
            <a:off x="-349540" y="5116094"/>
            <a:ext cx="9223840" cy="4067341"/>
          </a:xfrm>
          <a:prstGeom prst="rect">
            <a:avLst/>
          </a:prstGeom>
        </p:spPr>
      </p:pic>
      <p:pic>
        <p:nvPicPr>
          <p:cNvPr id="909812019" name=""/>
          <p:cNvPicPr>
            <a:picLocks noChangeAspect="1"/>
          </p:cNvPicPr>
          <p:nvPr/>
        </p:nvPicPr>
        <p:blipFill>
          <a:blip r:embed="rId4">
            <a:alphaModFix amt="24000"/>
          </a:blip>
          <a:stretch/>
        </p:blipFill>
        <p:spPr bwMode="auto">
          <a:xfrm flipH="1" flipV="0">
            <a:off x="7708974" y="-1332472"/>
            <a:ext cx="8972734" cy="40673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7283434" name=""/>
          <p:cNvSpPr/>
          <p:nvPr/>
        </p:nvSpPr>
        <p:spPr bwMode="auto">
          <a:xfrm flipH="0" flipV="0">
            <a:off x="-3340" y="3340"/>
            <a:ext cx="12198682" cy="685131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  <a:gs pos="100000">
                <a:srgbClr val="FFFFFF"/>
              </a:gs>
              <a:gs pos="100000">
                <a:srgbClr val="27578D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highlight>
                <a:srgbClr val="00008B"/>
              </a:highlight>
            </a:endParaRPr>
          </a:p>
        </p:txBody>
      </p:sp>
      <p:sp>
        <p:nvSpPr>
          <p:cNvPr id="22147072" name=""/>
          <p:cNvSpPr txBox="1"/>
          <p:nvPr/>
        </p:nvSpPr>
        <p:spPr bwMode="auto">
          <a:xfrm flipH="0" flipV="0">
            <a:off x="533808" y="376247"/>
            <a:ext cx="11037010" cy="602625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Motivation</a:t>
            </a:r>
            <a:endParaRPr sz="2400" b="1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lnSpc>
                <a:spcPct val="100000"/>
              </a:lnSpc>
              <a:defRPr/>
            </a:pPr>
            <a:endParaRPr sz="2200" b="0">
              <a:solidFill>
                <a:schemeClr val="bg1"/>
              </a:solidFill>
            </a:endParaRPr>
          </a:p>
          <a:p>
            <a:pPr>
              <a:lnSpc>
                <a:spcPct val="114999"/>
              </a:lnSpc>
              <a:defRPr/>
            </a:pP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Traditional methods like BFS and DFS are inefficient in large spaces—BFS is slow and memory-heavy, while DFS may miss the shortest path.</a:t>
            </a:r>
            <a:endParaRPr sz="2200" b="1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endParaRPr sz="2200" b="0">
              <a:solidFill>
                <a:schemeClr val="bg1"/>
              </a:solidFill>
            </a:endParaRPr>
          </a:p>
          <a:p>
            <a:pPr marL="327936" indent="-327936">
              <a:lnSpc>
                <a:spcPct val="114999"/>
              </a:lnSpc>
              <a:buFont typeface="Arial"/>
              <a:buChar char="•"/>
              <a:defRPr/>
            </a:pP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Optimal &amp; Efficient Path-finding</a:t>
            </a:r>
            <a:b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</a:b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A* reduces travel time and energy by always aiming for the shortest, most cost-effective route.</a:t>
            </a:r>
            <a:endParaRPr sz="2000" b="0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lnSpc>
                <a:spcPct val="114999"/>
              </a:lnSpc>
              <a:defRPr/>
            </a:pPr>
            <a:endParaRPr sz="2000" b="0">
              <a:solidFill>
                <a:schemeClr val="bg1"/>
              </a:solidFill>
            </a:endParaRPr>
          </a:p>
          <a:p>
            <a:pPr marL="327936" indent="-327936">
              <a:lnSpc>
                <a:spcPct val="114999"/>
              </a:lnSpc>
              <a:buFont typeface="Arial"/>
              <a:buChar char="•"/>
              <a:defRPr/>
            </a:pP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Smart Obstacle Avoidance</a:t>
            </a:r>
            <a:b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</a:b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Navigates around static and moving obstacles, ideal for dynamic and cluttered warehouse environments.</a:t>
            </a:r>
            <a:endParaRPr sz="2200" b="0">
              <a:solidFill>
                <a:schemeClr val="bg1"/>
              </a:solidFill>
            </a:endParaRPr>
          </a:p>
          <a:p>
            <a:pPr>
              <a:lnSpc>
                <a:spcPct val="114999"/>
              </a:lnSpc>
              <a:defRPr/>
            </a:pPr>
            <a:endParaRPr sz="2200" b="0">
              <a:solidFill>
                <a:schemeClr val="bg1"/>
              </a:solidFill>
            </a:endParaRPr>
          </a:p>
          <a:p>
            <a:pPr marL="327936" indent="-327936">
              <a:lnSpc>
                <a:spcPct val="114999"/>
              </a:lnSpc>
              <a:buFont typeface="Arial"/>
              <a:buChar char="•"/>
              <a:defRPr/>
            </a:pP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Terrain &amp; Real-World Aware</a:t>
            </a:r>
            <a:b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</a:b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Factors in terrain costs (e.g., smooth vs. rough floors) and adapts in real-time for realistic, safe navigation.</a:t>
            </a:r>
            <a:endParaRPr sz="2200" b="1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 marL="327936" indent="-327936">
              <a:lnSpc>
                <a:spcPct val="114999"/>
              </a:lnSpc>
              <a:buFont typeface="Arial"/>
              <a:buChar char="•"/>
              <a:defRPr/>
            </a:pPr>
            <a:endParaRPr sz="2400" b="1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8256112" name=""/>
          <p:cNvSpPr/>
          <p:nvPr/>
        </p:nvSpPr>
        <p:spPr bwMode="auto">
          <a:xfrm flipH="0" flipV="0">
            <a:off x="-3341" y="3341"/>
            <a:ext cx="12198683" cy="68513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  <a:gs pos="100000">
                <a:srgbClr val="FFFFFF"/>
              </a:gs>
              <a:gs pos="100000">
                <a:srgbClr val="27578D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highlight>
                <a:srgbClr val="00008B"/>
              </a:highlight>
            </a:endParaRPr>
          </a:p>
        </p:txBody>
      </p:sp>
      <p:sp>
        <p:nvSpPr>
          <p:cNvPr id="169339546" name=""/>
          <p:cNvSpPr txBox="1"/>
          <p:nvPr/>
        </p:nvSpPr>
        <p:spPr bwMode="auto">
          <a:xfrm flipH="0" flipV="0">
            <a:off x="1284086" y="879230"/>
            <a:ext cx="366346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599675512" name=""/>
          <p:cNvSpPr txBox="1"/>
          <p:nvPr/>
        </p:nvSpPr>
        <p:spPr bwMode="auto">
          <a:xfrm flipH="0" flipV="0">
            <a:off x="423171" y="989132"/>
            <a:ext cx="454989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12667974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7569734" y="1123949"/>
            <a:ext cx="4161888" cy="4121482"/>
          </a:xfrm>
          <a:prstGeom prst="rect">
            <a:avLst/>
          </a:prstGeom>
        </p:spPr>
      </p:pic>
      <p:sp>
        <p:nvSpPr>
          <p:cNvPr id="849519412" name=""/>
          <p:cNvSpPr txBox="1"/>
          <p:nvPr/>
        </p:nvSpPr>
        <p:spPr bwMode="auto">
          <a:xfrm flipH="0" flipV="0">
            <a:off x="613798" y="854781"/>
            <a:ext cx="6430648" cy="511793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 b="1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Path-finding Visualization</a:t>
            </a:r>
            <a:endParaRPr sz="2800" b="1" i="0"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endParaRPr sz="2000" b="0" i="0">
              <a:latin typeface="Times New Roman"/>
              <a:cs typeface="Times New Roman"/>
            </a:endParaRPr>
          </a:p>
          <a:p>
            <a:pPr>
              <a:defRPr/>
            </a:pPr>
            <a:r>
              <a:rPr sz="2400" b="1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Grid Construction Rules</a:t>
            </a:r>
            <a:r>
              <a:rPr sz="2400" b="1" i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:</a:t>
            </a:r>
            <a:endParaRPr sz="2400" b="1" i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endParaRPr sz="2000" b="0" i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05908" indent="-305908">
              <a:lnSpc>
                <a:spcPct val="114999"/>
              </a:lnSpc>
              <a:buFont typeface="Arial"/>
              <a:buChar char="•"/>
              <a:defRPr/>
            </a:pP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Slippery (Cost=3)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: Cells where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(x + y) % 3 == 0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(light blue).</a:t>
            </a:r>
            <a:endParaRPr sz="2200" b="0" i="0">
              <a:latin typeface="Times New Roman"/>
              <a:cs typeface="Times New Roman"/>
            </a:endParaRPr>
          </a:p>
          <a:p>
            <a:pPr marL="305908" indent="-305908">
              <a:lnSpc>
                <a:spcPct val="114999"/>
              </a:lnSpc>
              <a:buFont typeface="Arial"/>
              <a:buChar char="•"/>
              <a:defRPr/>
            </a:pP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Carpet (Cost=2)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: Cells where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(x + y) % 2 == 0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(tan).</a:t>
            </a:r>
            <a:endParaRPr sz="2200" b="0" i="0">
              <a:latin typeface="Times New Roman"/>
              <a:cs typeface="Times New Roman"/>
            </a:endParaRPr>
          </a:p>
          <a:p>
            <a:pPr marL="305908" indent="-305908">
              <a:lnSpc>
                <a:spcPct val="114999"/>
              </a:lnSpc>
              <a:buFont typeface="Arial"/>
              <a:buChar char="•"/>
              <a:defRPr/>
            </a:pP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Normal Floor (Cost=1)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: All other cells (white).</a:t>
            </a:r>
            <a:endParaRPr sz="2200" b="0" i="0">
              <a:latin typeface="Times New Roman"/>
              <a:cs typeface="Times New Roman"/>
            </a:endParaRPr>
          </a:p>
          <a:p>
            <a:pPr marL="305908" indent="-305908">
              <a:lnSpc>
                <a:spcPct val="114999"/>
              </a:lnSpc>
              <a:buFont typeface="Arial"/>
              <a:buChar char="•"/>
              <a:defRPr/>
            </a:pP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Obstacles (Blocked)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: Manually specified in input (black).</a:t>
            </a:r>
            <a:endParaRPr sz="2200" b="0" i="0">
              <a:latin typeface="Times New Roman"/>
              <a:cs typeface="Times New Roman"/>
            </a:endParaRPr>
          </a:p>
          <a:p>
            <a:pPr>
              <a:defRPr/>
            </a:pPr>
            <a:endParaRPr sz="2200" b="0" i="0" u="none">
              <a:solidFill>
                <a:srgbClr val="F8FAFF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A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* finds the lowest-cost path from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START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(green) to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GOAL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2200" b="0" i="0" u="none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(red).</a:t>
            </a:r>
            <a:endParaRPr sz="2000" b="0" i="0"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endParaRPr sz="2000" b="0" i="0"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31448642" name=""/>
          <p:cNvSpPr/>
          <p:nvPr/>
        </p:nvSpPr>
        <p:spPr bwMode="auto">
          <a:xfrm flipH="0" flipV="0">
            <a:off x="-3340" y="3340"/>
            <a:ext cx="12198682" cy="685131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  <a:gs pos="100000">
                <a:srgbClr val="FFFFFF"/>
              </a:gs>
              <a:gs pos="100000">
                <a:srgbClr val="27578D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highlight>
                <a:srgbClr val="00008B"/>
              </a:highlight>
            </a:endParaRPr>
          </a:p>
        </p:txBody>
      </p:sp>
      <p:sp>
        <p:nvSpPr>
          <p:cNvPr id="1676325236" name=""/>
          <p:cNvSpPr txBox="1"/>
          <p:nvPr/>
        </p:nvSpPr>
        <p:spPr bwMode="auto">
          <a:xfrm flipH="0" flipV="0">
            <a:off x="1082595" y="659422"/>
            <a:ext cx="498230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451919773" name=""/>
          <p:cNvSpPr txBox="1"/>
          <p:nvPr/>
        </p:nvSpPr>
        <p:spPr bwMode="auto">
          <a:xfrm flipH="0" flipV="0">
            <a:off x="982587" y="835128"/>
            <a:ext cx="6019604" cy="23473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en-US" sz="2600" b="1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Cost Rules</a:t>
            </a:r>
            <a:r>
              <a:rPr lang="en-US" sz="2600" b="1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:</a:t>
            </a:r>
            <a:endParaRPr sz="2600" b="1" i="0">
              <a:latin typeface="Times New Roman"/>
              <a:cs typeface="Times New Roman"/>
            </a:endParaRPr>
          </a:p>
          <a:p>
            <a:pPr algn="l">
              <a:defRPr/>
            </a:pPr>
            <a:endParaRPr sz="2200" b="0" i="0">
              <a:latin typeface="Times New Roman"/>
              <a:cs typeface="Times New Roman"/>
            </a:endParaRPr>
          </a:p>
          <a:p>
            <a:pPr algn="l">
              <a:defRPr/>
            </a:pPr>
            <a:r>
              <a:rPr lang="en-US" sz="2000" b="0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Diagonal movement:</a:t>
            </a:r>
            <a:r>
              <a:rPr lang="en-US" sz="2000" b="0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lang="en-US" sz="2000" b="0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1.4 × terrain cost</a:t>
            </a:r>
            <a:r>
              <a:rPr lang="en-US" sz="2000" b="0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2000" b="0" i="0">
              <a:latin typeface="Times New Roman"/>
              <a:cs typeface="Times New Roman"/>
            </a:endParaRPr>
          </a:p>
          <a:p>
            <a:pPr algn="l">
              <a:defRPr/>
            </a:pPr>
            <a:r>
              <a:rPr lang="en-US" sz="2000" b="0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Cardinal movement:</a:t>
            </a:r>
            <a:r>
              <a:rPr lang="en-US" sz="2000" b="0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lang="en-US" sz="2000" b="0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1 × terrain cost</a:t>
            </a:r>
            <a:r>
              <a:rPr lang="en-US" sz="2000" b="0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2000" b="0" i="0">
              <a:latin typeface="Times New Roman"/>
              <a:cs typeface="Times New Roman"/>
            </a:endParaRPr>
          </a:p>
          <a:p>
            <a:pPr algn="l">
              <a:defRPr/>
            </a:pPr>
            <a:r>
              <a:rPr lang="en-US" sz="2000" b="0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Heuristic</a:t>
            </a:r>
            <a:r>
              <a:rPr lang="en-US" sz="2000" b="0" i="0" u="none" strike="noStrike" cap="none" spc="0">
                <a:solidFill>
                  <a:srgbClr val="F8FAFF"/>
                </a:solidFill>
                <a:latin typeface="Times New Roman"/>
                <a:ea typeface="Times New Roman"/>
                <a:cs typeface="Times New Roman"/>
              </a:rPr>
              <a:t>: Euclidean distance for efficient exploration.</a:t>
            </a:r>
            <a:endParaRPr sz="2200" b="0" i="0">
              <a:latin typeface="Times New Roman"/>
              <a:cs typeface="Times New Roman"/>
            </a:endParaRPr>
          </a:p>
          <a:p>
            <a:pPr>
              <a:defRPr/>
            </a:pPr>
            <a:endParaRPr sz="2200" b="0" i="0"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pic>
        <p:nvPicPr>
          <p:cNvPr id="141574218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7252232" y="1224210"/>
            <a:ext cx="4161888" cy="4121482"/>
          </a:xfrm>
          <a:prstGeom prst="rect">
            <a:avLst/>
          </a:prstGeom>
        </p:spPr>
      </p:pic>
      <p:sp>
        <p:nvSpPr>
          <p:cNvPr id="2001955426" name=""/>
          <p:cNvSpPr txBox="1"/>
          <p:nvPr/>
        </p:nvSpPr>
        <p:spPr bwMode="auto">
          <a:xfrm flipH="0" flipV="0">
            <a:off x="961854" y="2848809"/>
            <a:ext cx="5053457" cy="41608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600" b="1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Sample Output</a:t>
            </a:r>
            <a:r>
              <a:rPr sz="2600" b="1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:</a:t>
            </a:r>
            <a:endParaRPr sz="2600" b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sz="2000" b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lnSpc>
                <a:spcPct val="114999"/>
              </a:lnSpc>
              <a:defRPr/>
            </a:pP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Start:</a:t>
            </a: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(0, 0)</a:t>
            </a:r>
            <a:b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</a:b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Goal:</a:t>
            </a: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(8, 8)</a:t>
            </a:r>
            <a:b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</a:b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Path Found:</a:t>
            </a:r>
            <a:b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</a:b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[(0, 0), (1, 0), (2, 1), (3, 2), (4, 3), (5, 4), (6, 5), (7, 6), (8, 7), (8, 8)]</a:t>
            </a:r>
            <a:b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</a:b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Total Cost:</a:t>
            </a: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23.8</a:t>
            </a:r>
            <a:b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</a:b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Runtime:</a:t>
            </a:r>
            <a:r>
              <a:rPr sz="20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0.000245s</a:t>
            </a:r>
            <a:endParaRPr sz="2000" b="0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endParaRPr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sz="20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 sz="200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84999664" name=""/>
          <p:cNvSpPr/>
          <p:nvPr/>
        </p:nvSpPr>
        <p:spPr bwMode="auto">
          <a:xfrm flipH="0" flipV="0">
            <a:off x="-3340" y="3340"/>
            <a:ext cx="12198682" cy="685131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  <a:gs pos="100000">
                <a:srgbClr val="FFFFFF"/>
              </a:gs>
              <a:gs pos="100000">
                <a:srgbClr val="27578D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highlight>
                <a:srgbClr val="00008B"/>
              </a:highlight>
            </a:endParaRPr>
          </a:p>
        </p:txBody>
      </p:sp>
      <p:sp>
        <p:nvSpPr>
          <p:cNvPr id="1520243681" name=""/>
          <p:cNvSpPr txBox="1"/>
          <p:nvPr/>
        </p:nvSpPr>
        <p:spPr bwMode="auto">
          <a:xfrm flipH="0" flipV="0">
            <a:off x="972894" y="969210"/>
            <a:ext cx="8182607" cy="44169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600" b="1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Discussion and</a:t>
            </a:r>
            <a:r>
              <a:rPr sz="2600" b="1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Conclusion :</a:t>
            </a:r>
            <a:r>
              <a:rPr sz="2600" b="1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</a:t>
            </a:r>
            <a:endParaRPr sz="2600">
              <a:solidFill>
                <a:schemeClr val="bg1"/>
              </a:solidFill>
            </a:endParaRPr>
          </a:p>
          <a:p>
            <a:pPr>
              <a:defRPr/>
            </a:pPr>
            <a:endParaRPr sz="2600">
              <a:solidFill>
                <a:schemeClr val="bg1"/>
              </a:solidFill>
            </a:endParaRPr>
          </a:p>
          <a:p>
            <a:pPr>
              <a:defRPr/>
            </a:pPr>
            <a:endParaRPr sz="12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lnSpc>
                <a:spcPct val="114999"/>
              </a:lnSpc>
              <a:defRPr/>
            </a:pPr>
            <a:r>
              <a:rPr sz="220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Observations:</a:t>
            </a:r>
            <a:endParaRPr sz="22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lnSpc>
                <a:spcPct val="114999"/>
              </a:lnSpc>
              <a:defRPr/>
            </a:pPr>
            <a:r>
              <a:rPr sz="220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Optimal Path : The robot avoids obstacles and chooses the least-cost path.</a:t>
            </a:r>
            <a:endParaRPr sz="22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lnSpc>
                <a:spcPct val="114999"/>
              </a:lnSpc>
              <a:defRPr/>
            </a:pPr>
            <a:r>
              <a:rPr sz="220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Diagonal Movement : Used where beneficial (e.g., `(2,1)` → `(3,2)`).</a:t>
            </a:r>
            <a:endParaRPr sz="22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lnSpc>
                <a:spcPct val="114999"/>
              </a:lnSpc>
              <a:defRPr/>
            </a:pPr>
            <a:r>
              <a:rPr sz="220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Runtime : Very fast (`0.000245s`) due to heuristic-guided search.</a:t>
            </a:r>
            <a:endParaRPr sz="2200">
              <a:solidFill>
                <a:schemeClr val="bg1"/>
              </a:solidFill>
            </a:endParaRPr>
          </a:p>
          <a:p>
            <a:pPr>
              <a:defRPr/>
            </a:pPr>
            <a:endParaRPr sz="22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lnSpc>
                <a:spcPct val="114999"/>
              </a:lnSpc>
              <a:defRPr/>
            </a:pPr>
            <a:r>
              <a:rPr sz="22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The A* algorithm is highly effective for warehouse navigation, balancing optimality and speed.</a:t>
            </a:r>
            <a:endParaRPr sz="2200">
              <a:solidFill>
                <a:schemeClr val="bg1"/>
              </a:solidFill>
            </a:endParaRPr>
          </a:p>
          <a:p>
            <a:pPr>
              <a:lnSpc>
                <a:spcPct val="114999"/>
              </a:lnSpc>
              <a:defRPr/>
            </a:pPr>
            <a:endParaRPr/>
          </a:p>
        </p:txBody>
      </p:sp>
      <p:pic>
        <p:nvPicPr>
          <p:cNvPr id="207220988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1" flipV="0">
            <a:off x="8148052" y="2606842"/>
            <a:ext cx="3967078" cy="39670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94920556" name=""/>
          <p:cNvSpPr/>
          <p:nvPr/>
        </p:nvSpPr>
        <p:spPr bwMode="auto">
          <a:xfrm flipH="0" flipV="0">
            <a:off x="-3340" y="3340"/>
            <a:ext cx="12198682" cy="685131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  <a:gs pos="100000">
                <a:srgbClr val="FFFFFF"/>
              </a:gs>
              <a:gs pos="100000">
                <a:srgbClr val="27578D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highlight>
                <a:srgbClr val="00008B"/>
              </a:highlight>
            </a:endParaRPr>
          </a:p>
        </p:txBody>
      </p:sp>
      <p:sp>
        <p:nvSpPr>
          <p:cNvPr id="1980161898" name=""/>
          <p:cNvSpPr txBox="1"/>
          <p:nvPr/>
        </p:nvSpPr>
        <p:spPr bwMode="auto">
          <a:xfrm flipH="0" flipV="0">
            <a:off x="1762470" y="1831727"/>
            <a:ext cx="8100927" cy="26825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7000" b="1" strike="noStrike">
                <a:solidFill>
                  <a:schemeClr val="bg1"/>
                </a:solidFill>
                <a:latin typeface="Edwardian Script ITC"/>
                <a:ea typeface="Edwardian Script ITC"/>
                <a:cs typeface="Edwardian Script ITC"/>
              </a:rPr>
              <a:t>Thank you</a:t>
            </a:r>
            <a:endParaRPr sz="17000">
              <a:latin typeface="Brush Script MT"/>
              <a:cs typeface="Brush Script M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ONLYOFFICE/8.3.2.19</Application>
  <PresentationFormat>On-screen Show (4:3)</PresentationFormat>
  <Paragraphs>0</Paragraphs>
  <Slides>8</Slides>
  <Notes>8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12</cp:revision>
  <dcterms:modified xsi:type="dcterms:W3CDTF">2025-04-20T14:00:24Z</dcterms:modified>
</cp:coreProperties>
</file>